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sldIdLst>
    <p:sldId id="257" r:id="rId5"/>
    <p:sldId id="256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4104"/>
    <p:restoredTop sz="96327"/>
  </p:normalViewPr>
  <p:slideViewPr>
    <p:cSldViewPr snapToGrid="0" snapToObjects="1">
      <p:cViewPr varScale="1">
        <p:scale>
          <a:sx n="64" d="100"/>
          <a:sy n="64" d="100"/>
        </p:scale>
        <p:origin x="372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272" y="-3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4C8B6-E41A-4C85-A823-BE99C8F74164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ED9BA-A128-4198-A7C4-A6C175F29E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93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ED9BA-A128-4198-A7C4-A6C175F29EC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374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-1" y="4400550"/>
            <a:ext cx="6856413" cy="4949638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576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03200" y="4400550"/>
            <a:ext cx="6487886" cy="4743450"/>
          </a:xfrm>
        </p:spPr>
        <p:txBody>
          <a:bodyPr/>
          <a:lstStyle/>
          <a:p>
            <a:pPr algn="just"/>
            <a:endParaRPr lang="en-GB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My last example is for a mother of 5. Mary was constantly saying "</a:t>
            </a:r>
            <a:r>
              <a:rPr lang="en-GB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am afraid, please don’t leave me“. </a:t>
            </a: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Death to some is fearsome and lonely.  I have had the opportunity to take time to sit with Mary who was dying, to hold space.  I sat holding her hand and asked her, what was she afraid of? and she said she did not know.  She was of catholic faith so I sat praying for her, she was listening, her eyes closed, gripping my hand tightly every time I moved to get comfortable, she would say "</a:t>
            </a:r>
            <a:r>
              <a:rPr lang="en-GB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don't leave me</a:t>
            </a:r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".  I invited her to hold the hand of Jesus as well and mine and when I was leaving her I told her Jesus will be holding her hand.  When I enquired the following day, I was told she had calmed down and she died peacefully.</a:t>
            </a:r>
          </a:p>
          <a:p>
            <a:pPr algn="just"/>
            <a:endParaRPr lang="en-GB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GB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Before Covid–19, a fellow Doula and I ran a death café once a month providing opportunity for all mortals to drop in and talk about death and dying.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ED9BA-A128-4198-A7C4-A6C175F29EC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395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2753" y="4229100"/>
            <a:ext cx="6793659" cy="616458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DED9BA-A128-4198-A7C4-A6C175F29EC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49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45D5E-5184-3A48-B590-06F1A5854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80A69-27A1-0644-A4D5-F1F736D61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F21CB-5A36-0B41-A2D2-40B3E3FDD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A9E7A8-78D6-104E-BBDB-F0F12693AEE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922E5-9326-364F-969E-FDE6B97C8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0AC7F-365A-F94B-82E4-D0DCF8D62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9861AB-8314-E64D-81D7-965C2529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8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34770-47E8-8B4F-BC75-6A46743DE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83AB71-8F5D-1049-B138-9F5B4D156B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637AD-AA0F-FE41-A90D-A805760E7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A9E7A8-78D6-104E-BBDB-F0F12693AEE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11865-1AD6-104F-8455-DEB6AAFA5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262D1-AB37-E747-BCE1-8A8D05079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9861AB-8314-E64D-81D7-965C2529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0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AF4003-225B-8147-B572-C4B08C6B52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8C5983-2AC1-B040-8084-C10362474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7455B-98F4-974B-A16A-548A34B5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A9E7A8-78D6-104E-BBDB-F0F12693AEE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72550C-F5A1-BE4C-80EF-6B670230A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3B479-B542-CE46-9022-DA5AB6A05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9861AB-8314-E64D-81D7-965C2529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9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D2730-8C15-AD43-8DCD-21BD47D31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0D14A-5E47-7748-8342-5D9645B21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F261B-3EA2-B74B-8758-8E568801DB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A9E7A8-78D6-104E-BBDB-F0F12693AEE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3C426-14FE-E749-9676-16464F724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4078A-20CA-5947-8D86-20D5A692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9861AB-8314-E64D-81D7-965C2529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F147A-080C-6644-BD0C-C5D18D782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17201-94AF-E74A-A6DD-26BD85AC4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FA69B-B4C5-C848-8DDB-A18D1867A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A9E7A8-78D6-104E-BBDB-F0F12693AEE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BA33F-F341-8D41-B9D2-09C79017B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FC755-DAB4-454E-A92D-75D2B5839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9861AB-8314-E64D-81D7-965C2529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1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EE87A-2E9A-604F-A4AA-D49F55684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5FB75-E69D-C04F-8A62-9D40528BBD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1190EB-9358-7645-9006-D9468BA994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C41CD-13BE-E14F-B320-3B0709F845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A9E7A8-78D6-104E-BBDB-F0F12693AEE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5159A6-C569-F04A-9998-AA4E199BD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8153DE-D693-994D-B91E-5D96416E4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9861AB-8314-E64D-81D7-965C2529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1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ACD16-5060-204D-A51C-75508E51F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49D5F-D791-364D-89BE-EE1E09E69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FAFCC-1F51-FC41-8E62-4C508484F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E8258D-1751-5F46-9CF9-F57D735ADE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C27BF-C4B4-3A40-9BC0-CE631F1DC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08327-6D63-9B49-AD36-C47AB746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A9E7A8-78D6-104E-BBDB-F0F12693AEE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B6936E-FBBC-DC48-B017-36722347A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FF63C-1D98-A34C-9055-E63BBFF09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9861AB-8314-E64D-81D7-965C2529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1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CAAB9-9A3C-DE48-A381-A3EEC5870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18645F-7030-4B46-B560-90A2024A1D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A9E7A8-78D6-104E-BBDB-F0F12693AEE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FDBE2-6E26-CC41-A747-03FF347B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50C67-C952-8E46-8E74-0354813AF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9861AB-8314-E64D-81D7-965C2529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0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5462E2-E3C0-0141-958B-62FF01D6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A9E7A8-78D6-104E-BBDB-F0F12693AEE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00D483-EB4C-D04D-8437-12FD81477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7C727-B87E-FF42-854D-A3F01DCB3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9861AB-8314-E64D-81D7-965C2529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4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FC3BE-F639-754E-AAF6-71AA1FE7B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AC591-FA91-2547-87A3-5003FFF2F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A4204-B348-B741-83BB-B9A51B9EE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88CED-B2CB-614C-AED8-DD6AA828DE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A9E7A8-78D6-104E-BBDB-F0F12693AEE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B3FD0-3705-C442-91CC-6B8E8F0D8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C4B10-BEE6-AD49-AD86-2EF033A4C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9861AB-8314-E64D-81D7-965C2529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63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3C86-F528-634E-8EE7-2644B266B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A7F21D-215A-4940-8CA6-2AFECA5E0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FC51C4-69DD-6440-B45B-F530793DFF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02CC7-12AA-B848-B241-D100C38E2E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A9E7A8-78D6-104E-BBDB-F0F12693AEEE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4D4A9E-A23D-E84B-9D11-CCA5E5E34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5E7DD-DB29-8F4C-B528-5777CB14E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9861AB-8314-E64D-81D7-965C25295B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57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ECB107-D454-AF44-80DE-ADCEEC80A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157C6-A088-8245-B69E-C31161783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3ED77B3-6058-2646-BA56-4E0AF341548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098280" y="6048283"/>
            <a:ext cx="534167" cy="64545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488B1F0-322B-EB4B-8ACB-B537E2DC2CE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91482" y="5937334"/>
            <a:ext cx="1561023" cy="78414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B0E84BA-63B1-414C-B41A-E27D37BE95B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149840" y="6023570"/>
            <a:ext cx="1750677" cy="69790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398F90-033A-2748-BBC8-E1CB13C3E401}"/>
              </a:ext>
            </a:extLst>
          </p:cNvPr>
          <p:cNvCxnSpPr/>
          <p:nvPr userDrawn="1"/>
        </p:nvCxnSpPr>
        <p:spPr>
          <a:xfrm>
            <a:off x="9885680" y="6023570"/>
            <a:ext cx="0" cy="697904"/>
          </a:xfrm>
          <a:prstGeom prst="line">
            <a:avLst/>
          </a:prstGeom>
          <a:ln w="12700" cap="rnd">
            <a:solidFill>
              <a:srgbClr val="64646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F25BCC-CF8B-E142-9BCB-3F3C9617A1FE}"/>
              </a:ext>
            </a:extLst>
          </p:cNvPr>
          <p:cNvCxnSpPr/>
          <p:nvPr userDrawn="1"/>
        </p:nvCxnSpPr>
        <p:spPr>
          <a:xfrm>
            <a:off x="2137994" y="6023570"/>
            <a:ext cx="0" cy="697904"/>
          </a:xfrm>
          <a:prstGeom prst="line">
            <a:avLst/>
          </a:prstGeom>
          <a:ln w="12700" cap="rnd">
            <a:solidFill>
              <a:srgbClr val="64646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90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g"/><Relationship Id="rId7" Type="http://schemas.openxmlformats.org/officeDocument/2006/relationships/hyperlink" Target="https://factly.in/explainer-video-making-will/" TargetMode="External"/><Relationship Id="rId12" Type="http://schemas.openxmlformats.org/officeDocument/2006/relationships/hyperlink" Target="https://pxhere.com/en/photo/143903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3.jpg"/><Relationship Id="rId5" Type="http://schemas.openxmlformats.org/officeDocument/2006/relationships/image" Target="../media/image9.png"/><Relationship Id="rId10" Type="http://schemas.openxmlformats.org/officeDocument/2006/relationships/hyperlink" Target="https://en.wikipedia.org/wiki/Living_will" TargetMode="External"/><Relationship Id="rId4" Type="http://schemas.openxmlformats.org/officeDocument/2006/relationships/hyperlink" Target="https://www.pexels.com/photo/blue-and-brown-egyptian-coffin-2076370/" TargetMode="External"/><Relationship Id="rId9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uter, room, clock, refrigerator&#10;&#10;Description automatically generated">
            <a:extLst>
              <a:ext uri="{FF2B5EF4-FFF2-40B4-BE49-F238E27FC236}">
                <a16:creationId xmlns:a16="http://schemas.microsoft.com/office/drawing/2014/main" id="{3D52C06B-E25C-934B-AF39-4DDB67BF9D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33" b="1873"/>
          <a:stretch/>
        </p:blipFill>
        <p:spPr>
          <a:xfrm>
            <a:off x="0" y="0"/>
            <a:ext cx="12192000" cy="587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24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5BC6212-519F-4F06-BB67-6A9F7702A657}"/>
              </a:ext>
            </a:extLst>
          </p:cNvPr>
          <p:cNvSpPr txBox="1"/>
          <p:nvPr/>
        </p:nvSpPr>
        <p:spPr>
          <a:xfrm>
            <a:off x="1682750" y="591235"/>
            <a:ext cx="88265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End of Life Doula</a:t>
            </a:r>
            <a:br>
              <a:rPr lang="en-GB" sz="4000" b="1" dirty="0">
                <a:solidFill>
                  <a:schemeClr val="tx1"/>
                </a:solidFill>
              </a:rPr>
            </a:br>
            <a:r>
              <a:rPr lang="en-GB" sz="4000" i="1" dirty="0">
                <a:solidFill>
                  <a:schemeClr val="tx1"/>
                </a:solidFill>
              </a:rPr>
              <a:t>A Companion or A Friend in Death </a:t>
            </a:r>
            <a:endParaRPr lang="en-GB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0F215E-AFF1-480A-A3DF-58FDA2BEB25C}"/>
              </a:ext>
            </a:extLst>
          </p:cNvPr>
          <p:cNvSpPr txBox="1"/>
          <p:nvPr/>
        </p:nvSpPr>
        <p:spPr>
          <a:xfrm>
            <a:off x="615950" y="2889935"/>
            <a:ext cx="109601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GB" sz="2800" b="1" i="1" dirty="0">
                <a:ea typeface="Times New Roman" panose="02020603050405020304" pitchFamily="18" charset="0"/>
              </a:rPr>
              <a:t>I have been suffering from cancer for the last 10 years and have been so afraid.  You have made it easier for me to think and talk about issues and I feel in control of the process….</a:t>
            </a:r>
          </a:p>
          <a:p>
            <a:pPr lvl="0" algn="just"/>
            <a:endParaRPr lang="en-GB" sz="2800" b="1" i="1" dirty="0"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GB" sz="2800" b="1" i="1" dirty="0">
                <a:ea typeface="Times New Roman" panose="02020603050405020304" pitchFamily="18" charset="0"/>
              </a:rPr>
              <a:t>I want this to end soon and I do not want to prolong my life .. need help to say this to my family</a:t>
            </a:r>
          </a:p>
        </p:txBody>
      </p:sp>
    </p:spTree>
    <p:extLst>
      <p:ext uri="{BB962C8B-B14F-4D97-AF65-F5344CB8AC3E}">
        <p14:creationId xmlns:p14="http://schemas.microsoft.com/office/powerpoint/2010/main" val="195666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0EAE8-FFE7-4B5B-8E75-115AA0861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+mn-lt"/>
              </a:rPr>
              <a:t>End of Life Doula</a:t>
            </a:r>
            <a:br>
              <a:rPr lang="en-GB" sz="4400" b="1" dirty="0">
                <a:solidFill>
                  <a:schemeClr val="tx1"/>
                </a:solidFill>
                <a:latin typeface="+mn-lt"/>
              </a:rPr>
            </a:br>
            <a:r>
              <a:rPr lang="en-GB" sz="4400" i="1" dirty="0">
                <a:solidFill>
                  <a:schemeClr val="tx1"/>
                </a:solidFill>
                <a:latin typeface="+mn-lt"/>
              </a:rPr>
              <a:t>A Companion or A Friend in Death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5BA65-46F8-4C16-88AA-18432FABA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endParaRPr lang="en-GB" sz="2800" b="1" i="1" dirty="0"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GB" sz="2800" b="1" i="1" dirty="0">
                <a:ea typeface="Times New Roman" panose="02020603050405020304" pitchFamily="18" charset="0"/>
              </a:rPr>
              <a:t>I am afraid…please don’t leave me ….</a:t>
            </a:r>
          </a:p>
          <a:p>
            <a:pPr marL="0" lvl="0" indent="0" algn="just">
              <a:buNone/>
            </a:pPr>
            <a:endParaRPr lang="en-GB" sz="2800" b="1" i="1" dirty="0"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en-GB" sz="2800" b="1" i="1" dirty="0"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GB" sz="2800" b="1" i="1" dirty="0">
                <a:ea typeface="Times New Roman" panose="02020603050405020304" pitchFamily="18" charset="0"/>
              </a:rPr>
              <a:t>Before Covid – 19, a fellow Doula and I ran a death café once a month providing opportunity for all mortals to drop in and talk about death and dying</a:t>
            </a:r>
            <a:endParaRPr lang="en-GB" sz="2800" b="1" i="1" dirty="0">
              <a:effectLst/>
              <a:ea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662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indoor, container, sitting, leather&#10;&#10;Description automatically generated">
            <a:extLst>
              <a:ext uri="{FF2B5EF4-FFF2-40B4-BE49-F238E27FC236}">
                <a16:creationId xmlns:a16="http://schemas.microsoft.com/office/drawing/2014/main" id="{FD6881CF-C4C5-4725-AFA6-686008B83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72860" y="346167"/>
            <a:ext cx="2118594" cy="1588946"/>
          </a:xfrm>
          <a:prstGeom prst="rect">
            <a:avLst/>
          </a:prstGeom>
        </p:spPr>
      </p:pic>
      <p:pic>
        <p:nvPicPr>
          <p:cNvPr id="26" name="Picture 25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CA02C53F-F02D-4BD6-B9AE-7CF20592B807}"/>
              </a:ext>
            </a:extLst>
          </p:cNvPr>
          <p:cNvPicPr/>
          <p:nvPr/>
        </p:nvPicPr>
        <p:blipFill rotWithShape="1">
          <a:blip r:embed="rId5"/>
          <a:srcRect l="64959" t="33103" r="24279" b="44727"/>
          <a:stretch/>
        </p:blipFill>
        <p:spPr bwMode="auto">
          <a:xfrm>
            <a:off x="4807452" y="346167"/>
            <a:ext cx="2404544" cy="1547944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AD30F53C-F51B-4F7A-868F-97B074FE76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54077" y="2639045"/>
            <a:ext cx="2956157" cy="1588934"/>
          </a:xfrm>
          <a:prstGeom prst="rect">
            <a:avLst/>
          </a:prstGeom>
        </p:spPr>
      </p:pic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E8C0360-D809-49D8-9310-57B1D9CC9D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/>
          <a:srcRect l="50191" t="17295" r="18981" b="17174"/>
          <a:stretch/>
        </p:blipFill>
        <p:spPr>
          <a:xfrm>
            <a:off x="839313" y="4930536"/>
            <a:ext cx="2382523" cy="158266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FBF8959-3DE4-42D6-B859-984BFD573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985332" y="4930535"/>
            <a:ext cx="2108397" cy="1581298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127" y="-680"/>
            <a:ext cx="4236873" cy="685868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37B15B-086C-4E7F-BD49-0193E7A5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152" y="1010485"/>
            <a:ext cx="3355767" cy="335395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Working with My Faith Community</a:t>
            </a:r>
            <a:br>
              <a:rPr lang="en-US" sz="37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GB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Dawoodi</a:t>
            </a:r>
            <a:r>
              <a:rPr lang="en-GB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Bhora</a:t>
            </a:r>
            <a:r>
              <a:rPr lang="en-GB" sz="3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Shia Muslim Community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802074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4571549"/>
            <a:ext cx="8113985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A picture containing table, sign&#10;&#10;Description automatically generated">
            <a:extLst>
              <a:ext uri="{FF2B5EF4-FFF2-40B4-BE49-F238E27FC236}">
                <a16:creationId xmlns:a16="http://schemas.microsoft.com/office/drawing/2014/main" id="{079DA6CC-3C9D-4273-9BB2-586512695D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5182109" y="2636436"/>
            <a:ext cx="1714847" cy="1714847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40636" y="4571549"/>
            <a:ext cx="1892695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781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20727D4E6F0B43BA13E55DE12B6F82" ma:contentTypeVersion="10" ma:contentTypeDescription="Create a new document." ma:contentTypeScope="" ma:versionID="3db01286d9887abb28e755482fbecdc8">
  <xsd:schema xmlns:xsd="http://www.w3.org/2001/XMLSchema" xmlns:xs="http://www.w3.org/2001/XMLSchema" xmlns:p="http://schemas.microsoft.com/office/2006/metadata/properties" xmlns:ns2="458accc6-9c05-4446-8dbc-c3985b8645b2" targetNamespace="http://schemas.microsoft.com/office/2006/metadata/properties" ma:root="true" ma:fieldsID="ad263ef68d121907010f4ed688b809dd" ns2:_="">
    <xsd:import namespace="458accc6-9c05-4446-8dbc-c3985b8645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accc6-9c05-4446-8dbc-c3985b8645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B44A92-C786-4186-A2FE-2AF49ACC0B5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BA63305-B07A-4992-86A5-0DC31F9308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B2F12C-30F0-4C89-98B9-E7392C9F5F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8accc6-9c05-4446-8dbc-c3985b8645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340</Words>
  <Application>Microsoft Office PowerPoint</Application>
  <PresentationFormat>Widescreen</PresentationFormat>
  <Paragraphs>18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End of Life Doula A Companion or A Friend in Death </vt:lpstr>
      <vt:lpstr> Working with My Faith Community   Dawoodi Bhora, Shia Muslim Community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Gazala Makda</dc:creator>
  <cp:lastModifiedBy>Gazala Makda</cp:lastModifiedBy>
  <cp:revision>17</cp:revision>
  <dcterms:created xsi:type="dcterms:W3CDTF">2020-09-28T12:19:20Z</dcterms:created>
  <dcterms:modified xsi:type="dcterms:W3CDTF">2020-09-30T09:41:39Z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0x010100A320727D4E6F0B43BA13E55DE12B6F82</vt:lpwstr>
  </property>
</Properties>
</file>